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1pPr>
    <a:lvl2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2pPr>
    <a:lvl3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3pPr>
    <a:lvl4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4pPr>
    <a:lvl5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5pPr>
    <a:lvl6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6pPr>
    <a:lvl7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7pPr>
    <a:lvl8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8pPr>
    <a:lvl9pPr marL="0" marR="0" indent="0" algn="l" defTabSz="2438337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0000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2E7"/>
          </a:solidFill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FECB"/>
          </a:solidFill>
        </a:fill>
      </a:tcStyle>
    </a:wholeTbl>
    <a:band2H>
      <a:tcTxStyle b="def" i="def"/>
      <a:tcStyle>
        <a:tcBdr/>
        <a:fill>
          <a:solidFill>
            <a:srgbClr val="E7FFE7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DEFF"/>
          </a:solidFill>
        </a:fill>
      </a:tcStyle>
    </a:wholeTbl>
    <a:band2H>
      <a:tcTxStyle b="def" i="def"/>
      <a:tcStyle>
        <a:tcBdr/>
        <a:fill>
          <a:solidFill>
            <a:srgbClr val="F9E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rodukt Extralight"/>
          <a:ea typeface="Produkt Extralight"/>
          <a:cs typeface="Produkt Extra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6500" y="12268782"/>
            <a:ext cx="21971000" cy="660402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Body Level One…"/>
          <p:cNvSpPr txBox="1"/>
          <p:nvPr>
            <p:ph type="body" sz="quarter" idx="21" hasCustomPrompt="1"/>
          </p:nvPr>
        </p:nvSpPr>
        <p:spPr>
          <a:xfrm>
            <a:off x="1206500" y="7357839"/>
            <a:ext cx="21971000" cy="200660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2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</a:lstStyle>
          <a:p>
            <a:pPr/>
            <a:r>
              <a:t>Agenda Topics</a:t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99"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254000" indent="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254000" indent="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54000" indent="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54000" indent="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6" y="9559997"/>
            <a:ext cx="13471487" cy="69850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close-up of curved pieces of paper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rey disc against a grey background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Abstract image of two grey discs intersecting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lack and white close-up of woven texture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y abstract curve and line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Body Level One…"/>
          <p:cNvSpPr txBox="1"/>
          <p:nvPr>
            <p:ph type="body" sz="quarter" idx="22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2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idor of an open-air concrete structure under a partly cloudy sky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60641"/>
            <a:ext cx="21971000" cy="8256014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View through a mesh-like ceiling under a blue sky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22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5" cy="4648202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60641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17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7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1pPr>
      <a:lvl2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2pPr>
      <a:lvl3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3pPr>
      <a:lvl4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4pPr>
      <a:lvl5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5pPr>
      <a:lvl6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6pPr>
      <a:lvl7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7pPr>
      <a:lvl8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8pPr>
      <a:lvl9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9pPr>
    </p:titleStyle>
    <p:bodyStyle>
      <a:lvl1pPr marL="4572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7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alphaModFix amt="52992"/>
            <a:extLst/>
          </a:blip>
          <a:stretch>
            <a:fillRect/>
          </a:stretch>
        </p:blipFill>
        <p:spPr>
          <a:xfrm>
            <a:off x="8542935" y="-760354"/>
            <a:ext cx="14243835" cy="1101119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https://ae.cz9.cz/"/>
          <p:cNvSpPr txBox="1"/>
          <p:nvPr>
            <p:ph type="body" sz="quarter" idx="1"/>
          </p:nvPr>
        </p:nvSpPr>
        <p:spPr>
          <a:xfrm>
            <a:off x="1206500" y="12268782"/>
            <a:ext cx="21971000" cy="660402"/>
          </a:xfrm>
          <a:prstGeom prst="rect">
            <a:avLst/>
          </a:prstGeom>
        </p:spPr>
        <p:txBody>
          <a:bodyPr/>
          <a:lstStyle/>
          <a:p>
            <a:pPr/>
            <a:r>
              <a:t>https://ae.cz9.cz/</a:t>
            </a:r>
          </a:p>
        </p:txBody>
      </p:sp>
      <p:sp>
        <p:nvSpPr>
          <p:cNvPr id="173" name="Linux je levný na pořízení, bez licenčního vendor lock-inu,  flexibilní, automatizovatelný a auditovatelný.  Není to okrajová volba — na webu běží Linux na 60,7 % webů.  Android je postavený na Linuxovém LTS kernelu. OpenWrt je přímo Linux pro embedded z"/>
          <p:cNvSpPr txBox="1"/>
          <p:nvPr/>
        </p:nvSpPr>
        <p:spPr>
          <a:xfrm>
            <a:off x="868615" y="5470289"/>
            <a:ext cx="21971002" cy="6613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57200" indent="-317500" defTabSz="457200">
              <a:spcBef>
                <a:spcPts val="0"/>
              </a:spcBef>
              <a:buClr>
                <a:srgbClr val="AEB8C7"/>
              </a:buClr>
              <a:buSzPct val="100000"/>
              <a:buFont typeface="Times New Roman"/>
              <a:buChar char="•"/>
              <a:defRPr sz="5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Flexibilní a škálovatelný základ</a:t>
            </a:r>
            <a:br/>
          </a:p>
          <a:p>
            <a:pPr marL="457200" indent="-317500" defTabSz="457200">
              <a:spcBef>
                <a:spcPts val="0"/>
              </a:spcBef>
              <a:buClr>
                <a:srgbClr val="AEB8C7"/>
              </a:buClr>
              <a:buSzPct val="100000"/>
              <a:buFont typeface="Times New Roman"/>
              <a:buChar char="•"/>
              <a:defRPr sz="5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Bez licenčního vendor lock-inu</a:t>
            </a:r>
            <a:br/>
          </a:p>
          <a:p>
            <a:pPr marL="457200" indent="-317500" defTabSz="457200">
              <a:spcBef>
                <a:spcPts val="0"/>
              </a:spcBef>
              <a:buClr>
                <a:srgbClr val="AEB8C7"/>
              </a:buClr>
              <a:buSzPct val="100000"/>
              <a:buFont typeface="Times New Roman"/>
              <a:buChar char="•"/>
              <a:defRPr sz="5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Od serveru až po edge a appliance</a:t>
            </a:r>
            <a:br/>
            <a:br/>
            <a:r>
              <a:t>Linux je výborná volba. Bezpečný je, ale jen tehdy, když je řízený.</a:t>
            </a:r>
          </a:p>
        </p:txBody>
      </p:sp>
      <p:sp>
        <p:nvSpPr>
          <p:cNvPr id="174" name="Proč LINUX"/>
          <p:cNvSpPr txBox="1"/>
          <p:nvPr>
            <p:ph type="title"/>
          </p:nvPr>
        </p:nvSpPr>
        <p:spPr>
          <a:xfrm>
            <a:off x="868615" y="-253821"/>
            <a:ext cx="21971002" cy="2117589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Proč LINUX</a:t>
            </a:r>
          </a:p>
        </p:txBody>
      </p:sp>
      <p:sp>
        <p:nvSpPr>
          <p:cNvPr id="175" name="Proč LINUX"/>
          <p:cNvSpPr txBox="1"/>
          <p:nvPr/>
        </p:nvSpPr>
        <p:spPr>
          <a:xfrm>
            <a:off x="868615" y="2482399"/>
            <a:ext cx="21971002" cy="211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38252">
              <a:lnSpc>
                <a:spcPct val="90000"/>
              </a:lnSpc>
              <a:spcBef>
                <a:spcPts val="0"/>
              </a:spcBef>
              <a:defRPr spc="-134" sz="8040">
                <a:solidFill>
                  <a:srgbClr val="FFFFFF"/>
                </a:solidFill>
              </a:defRPr>
            </a:lvl1pPr>
          </a:lstStyle>
          <a:p>
            <a:pPr/>
            <a:r>
              <a:t>Správná platforma. Jen potřebuje správný režim.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alphaModFix amt="45499"/>
            <a:extLst/>
          </a:blip>
          <a:stretch>
            <a:fillRect/>
          </a:stretch>
        </p:blipFill>
        <p:spPr>
          <a:xfrm>
            <a:off x="10159056" y="25481"/>
            <a:ext cx="13902320" cy="941770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inux není jen v serverovně. Je i u vás doma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lnSpc>
                <a:spcPct val="100000"/>
              </a:lnSpc>
              <a:defRPr spc="0" sz="9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Linux je všude. Riziko taky.</a:t>
            </a:r>
          </a:p>
        </p:txBody>
      </p:sp>
      <p:sp>
        <p:nvSpPr>
          <p:cNvPr id="179" name="Telefon, router, televize, VPN, kamera, web. A tím i větší útočná plocha."/>
          <p:cNvSpPr txBox="1"/>
          <p:nvPr>
            <p:ph type="body" sz="quarter" idx="1"/>
          </p:nvPr>
        </p:nvSpPr>
        <p:spPr>
          <a:xfrm>
            <a:off x="1206499" y="2474269"/>
            <a:ext cx="21971002" cy="1003302"/>
          </a:xfrm>
          <a:prstGeom prst="rect">
            <a:avLst/>
          </a:prstGeom>
        </p:spPr>
        <p:txBody>
          <a:bodyPr/>
          <a:lstStyle>
            <a:lvl1pPr defTabSz="452627">
              <a:defRPr sz="5445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Server, VPN, NAS, router, kamera, IoT. Každé nové zařízení = větší perimeter.</a:t>
            </a:r>
          </a:p>
        </p:txBody>
      </p:sp>
      <p:sp>
        <p:nvSpPr>
          <p:cNvPr id="180" name="60,7 % všech webů běží na OS Linux…"/>
          <p:cNvSpPr txBox="1"/>
          <p:nvPr>
            <p:ph type="body" idx="21"/>
          </p:nvPr>
        </p:nvSpPr>
        <p:spPr>
          <a:xfrm>
            <a:off x="1206500" y="4636068"/>
            <a:ext cx="21971002" cy="82560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457200">
              <a:spcBef>
                <a:spcPts val="1200"/>
              </a:spcBef>
              <a:buSzTx/>
              <a:buNone/>
              <a:defRPr sz="53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605788" indent="-605788" defTabSz="457200">
              <a:spcBef>
                <a:spcPts val="1200"/>
              </a:spcBef>
              <a:defRPr b="1" sz="5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Linux není jen server — je i v appliance a embedded zařízeních</a:t>
            </a:r>
          </a:p>
          <a:p>
            <a:pPr marL="605788" indent="-605788" defTabSz="457200">
              <a:spcBef>
                <a:spcPts val="1200"/>
              </a:spcBef>
              <a:defRPr sz="5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Čím širší použití, tím větší útočná plocha</a:t>
            </a:r>
          </a:p>
          <a:p>
            <a:pPr marL="605788" indent="-605788" defTabSz="457200">
              <a:spcBef>
                <a:spcPts val="1200"/>
              </a:spcBef>
              <a:defRPr sz="5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Největší problém není Linux. Největší problém je Linux bez provozní disciplíny</a:t>
            </a:r>
            <a:br/>
            <a:br/>
            <a:r>
              <a:t>Co dnes považujete za „jen zařízení“, může být zítra váš nejslabší vstupní bod.</a:t>
            </a:r>
          </a:p>
          <a:p>
            <a:pPr marL="0" indent="0" defTabSz="457200">
              <a:spcBef>
                <a:spcPts val="1400"/>
              </a:spcBef>
              <a:buSzTx/>
              <a:buNone/>
              <a:defRPr b="1" sz="1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>
            <a:alphaModFix amt="53378"/>
            <a:extLst/>
          </a:blip>
          <a:stretch>
            <a:fillRect/>
          </a:stretch>
        </p:blipFill>
        <p:spPr>
          <a:xfrm>
            <a:off x="-872478" y="505638"/>
            <a:ext cx="25209078" cy="1306648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3" name="Kasino a akvarijní teplomě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1000"/>
              </a:spcBef>
              <a:defRPr b="1" spc="0">
                <a:solidFill>
                  <a:srgbClr val="EEF2F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Malé zařízení. Velký vstup.</a:t>
            </a:r>
          </a:p>
        </p:txBody>
      </p:sp>
      <p:sp>
        <p:nvSpPr>
          <p:cNvPr id="184" name="Jeden z nejznámějších bizarních případů:  Teploměr v akváriu se stal vstupním bodem.  Útočníci se přes něj dostali do sítě a ven odnesli databázi VIP zákazníků."/>
          <p:cNvSpPr txBox="1"/>
          <p:nvPr>
            <p:ph type="body" sz="half" idx="1"/>
          </p:nvPr>
        </p:nvSpPr>
        <p:spPr>
          <a:xfrm>
            <a:off x="1221135" y="2459765"/>
            <a:ext cx="21971002" cy="3401270"/>
          </a:xfrm>
          <a:prstGeom prst="rect">
            <a:avLst/>
          </a:prstGeom>
        </p:spPr>
        <p:txBody>
          <a:bodyPr/>
          <a:lstStyle>
            <a:lvl1pPr defTabSz="448055">
              <a:defRPr sz="53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Akvarijní teploměr se stal cestou do sítě.</a:t>
            </a:r>
          </a:p>
        </p:txBody>
      </p:sp>
      <p:sp>
        <p:nvSpPr>
          <p:cNvPr id="185" name="malé zařízení, nulový respekt…"/>
          <p:cNvSpPr txBox="1"/>
          <p:nvPr>
            <p:ph type="body" idx="21"/>
          </p:nvPr>
        </p:nvSpPr>
        <p:spPr>
          <a:xfrm>
            <a:off x="1221134" y="5418893"/>
            <a:ext cx="21971003" cy="7138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indent="-317500" defTabSz="457200">
              <a:spcBef>
                <a:spcPts val="0"/>
              </a:spcBef>
              <a:buClr>
                <a:srgbClr val="AEB8C7"/>
              </a:buClr>
              <a:buFont typeface="Times New Roman"/>
              <a:defRPr sz="5500">
                <a:latin typeface="+mj-lt"/>
                <a:ea typeface="+mj-ea"/>
                <a:cs typeface="+mj-cs"/>
                <a:sym typeface="Helvetica"/>
              </a:defRPr>
            </a:pPr>
            <a:r>
              <a:t>Nenápadné IoT zařízení s přístupem do sítě</a:t>
            </a:r>
            <a:br/>
          </a:p>
          <a:p>
            <a:pPr indent="-317500" defTabSz="457200">
              <a:spcBef>
                <a:spcPts val="0"/>
              </a:spcBef>
              <a:buClr>
                <a:srgbClr val="AEB8C7"/>
              </a:buClr>
              <a:buFont typeface="Times New Roman"/>
              <a:defRPr sz="5500">
                <a:latin typeface="+mj-lt"/>
                <a:ea typeface="+mj-ea"/>
                <a:cs typeface="+mj-cs"/>
                <a:sym typeface="Helvetica"/>
              </a:defRPr>
            </a:pPr>
            <a:r>
              <a:t>Slabá nebo žádná separace</a:t>
            </a:r>
            <a:br/>
          </a:p>
          <a:p>
            <a:pPr indent="-317500" defTabSz="457200">
              <a:spcBef>
                <a:spcPts val="0"/>
              </a:spcBef>
              <a:buClr>
                <a:srgbClr val="AEB8C7"/>
              </a:buClr>
              <a:buFont typeface="Times New Roman"/>
              <a:defRPr sz="5500">
                <a:latin typeface="+mj-lt"/>
                <a:ea typeface="+mj-ea"/>
                <a:cs typeface="+mj-cs"/>
                <a:sym typeface="Helvetica"/>
              </a:defRPr>
            </a:pPr>
            <a:r>
              <a:t>Výsledek: odnesená citlivá data</a:t>
            </a:r>
            <a:br/>
            <a:br/>
            <a:r>
              <a:t>Každé zařízení s IP adresou je součást perimetru.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745" y="-1533621"/>
            <a:ext cx="24887400" cy="1593986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2013: útok nepřišel hlavní brano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6052">
              <a:lnSpc>
                <a:spcPct val="100000"/>
              </a:lnSpc>
              <a:spcBef>
                <a:spcPts val="1000"/>
              </a:spcBef>
              <a:defRPr b="1" spc="0" sz="91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Největší riziko často nepřijde hlavní branou</a:t>
            </a:r>
          </a:p>
        </p:txBody>
      </p:sp>
      <p:sp>
        <p:nvSpPr>
          <p:cNvPr id="189" name="Externí dodavatel klimatizace se stal vstupem do interní sítě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Externí dodavatel se stal vstupem do interní sítě.</a:t>
            </a:r>
          </a:p>
        </p:txBody>
      </p:sp>
      <p:sp>
        <p:nvSpPr>
          <p:cNvPr id="190" name="Útočníci získali přístup přes účet externího HVAC dodavatele.…"/>
          <p:cNvSpPr txBox="1"/>
          <p:nvPr>
            <p:ph type="body" idx="21"/>
          </p:nvPr>
        </p:nvSpPr>
        <p:spPr>
          <a:xfrm>
            <a:off x="1219199" y="7226516"/>
            <a:ext cx="21971002" cy="58466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Přístup přes účet externího HVAC dodavatele</a:t>
            </a:r>
            <a:endParaRPr b="1">
              <a:latin typeface="Graphik"/>
              <a:ea typeface="Graphik"/>
              <a:cs typeface="Graphik"/>
              <a:sym typeface="Graphik"/>
            </a:endParaRPr>
          </a:p>
          <a:p>
            <a:pPr/>
            <a:r>
              <a:t>Slabá segmentace umožnila posun k citlivým systémům</a:t>
            </a:r>
          </a:p>
          <a:p>
            <a:pPr/>
            <a:r>
              <a:t>Dopad: 40 mil. platebních karet a 70 mil. zákaznických záznamů</a:t>
            </a:r>
            <a:br/>
            <a:br/>
            <a:r>
              <a:t>Důvěra v dodavatele není bezpečnostní kontrola.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2">
            <a:alphaModFix amt="62923"/>
            <a:extLst/>
          </a:blip>
          <a:stretch>
            <a:fillRect/>
          </a:stretch>
        </p:blipFill>
        <p:spPr>
          <a:xfrm>
            <a:off x="1048686" y="-714935"/>
            <a:ext cx="22286627" cy="1471265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Když se to jen nechá běž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Když se to jen nechá běžet</a:t>
            </a:r>
          </a:p>
        </p:txBody>
      </p:sp>
      <p:sp>
        <p:nvSpPr>
          <p:cNvPr id="194" name="Embedded Linux bez vlastníka se mění ve vstupní bod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Zapomenuté embedded zařízení se mění ve vstupní bod.</a:t>
            </a:r>
          </a:p>
        </p:txBody>
      </p:sp>
      <p:sp>
        <p:nvSpPr>
          <p:cNvPr id="195" name="Kamery, routery, vjezdové brány, teploměry, rekordéry i samoobslužné pokladny jsou často „malé počítače“ v síti.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16051" indent="-416051" defTabSz="2218888">
              <a:spcBef>
                <a:spcPts val="4200"/>
              </a:spcBef>
              <a:defRPr sz="5000"/>
            </a:pPr>
            <a:r>
              <a:t>Kamery, routery, brány, rekordéry a pokladny jsou často „malé počítače“</a:t>
            </a:r>
          </a:p>
          <a:p>
            <a:pPr marL="416051" indent="-416051" defTabSz="2218888">
              <a:spcBef>
                <a:spcPts val="4200"/>
              </a:spcBef>
              <a:defRPr sz="5000"/>
            </a:pPr>
            <a:r>
              <a:t>Riziko tvoří výchozí účty, starý firmware a otevřené služby</a:t>
            </a:r>
          </a:p>
          <a:p>
            <a:pPr marL="416051" indent="-416051" defTabSz="2218888">
              <a:spcBef>
                <a:spcPts val="4200"/>
              </a:spcBef>
              <a:defRPr sz="5000"/>
            </a:pPr>
            <a:r>
              <a:t>Mirai ukázal, jak snadno se z takových zařízení stane botnet</a:t>
            </a:r>
            <a:br/>
            <a:br/>
            <a:r>
              <a:t>To, co roky jen tiše běží, může být první věc, přes kterou se útočníci dostanou dovnitř.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movie.png" descr="pasted-movie.png"/>
          <p:cNvPicPr>
            <a:picLocks noChangeAspect="1"/>
          </p:cNvPicPr>
          <p:nvPr/>
        </p:nvPicPr>
        <p:blipFill>
          <a:blip r:embed="rId2">
            <a:alphaModFix amt="51185"/>
            <a:extLst/>
          </a:blip>
          <a:stretch>
            <a:fillRect/>
          </a:stretch>
        </p:blipFill>
        <p:spPr>
          <a:xfrm>
            <a:off x="-24403" y="-872782"/>
            <a:ext cx="24432807" cy="1616128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„Jen NAS“ je pořád Linux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„Jen NAS“ je pořád Linux.</a:t>
            </a:r>
          </a:p>
        </p:txBody>
      </p:sp>
      <p:sp>
        <p:nvSpPr>
          <p:cNvPr id="199" name="Linuxové zařízení bez aktualizací je jen čekající incident."/>
          <p:cNvSpPr txBox="1"/>
          <p:nvPr>
            <p:ph type="body" sz="quarter" idx="1"/>
          </p:nvPr>
        </p:nvSpPr>
        <p:spPr>
          <a:xfrm>
            <a:off x="1450526" y="3318981"/>
            <a:ext cx="21971003" cy="1003302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Zařízení bez aktualizací je jen odložený incident.</a:t>
            </a:r>
          </a:p>
        </p:txBody>
      </p:sp>
      <p:sp>
        <p:nvSpPr>
          <p:cNvPr id="200" name="25. ledna 2022 začal DeadBolt útočit na některé QNAP NAS.…"/>
          <p:cNvSpPr txBox="1"/>
          <p:nvPr>
            <p:ph type="body" idx="21"/>
          </p:nvPr>
        </p:nvSpPr>
        <p:spPr>
          <a:xfrm>
            <a:off x="1206499" y="5317163"/>
            <a:ext cx="21971002" cy="66993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b="1">
                <a:latin typeface="Graphik"/>
                <a:ea typeface="Graphik"/>
                <a:cs typeface="Graphik"/>
                <a:sym typeface="Graphik"/>
              </a:defRPr>
            </a:pPr>
            <a:r>
              <a:t>Úložiště bývá vnímáno jako „krabice na data“, ne jako systém v síti</a:t>
            </a:r>
            <a:endParaRPr b="0">
              <a:latin typeface="Graphik Light"/>
              <a:ea typeface="Graphik Light"/>
              <a:cs typeface="Graphik Light"/>
              <a:sym typeface="Graphik Light"/>
            </a:endParaRPr>
          </a:p>
          <a:p>
            <a:pPr/>
            <a:r>
              <a:t>Když se neaktualizuje, stává se cílem stejně jako server</a:t>
            </a:r>
          </a:p>
          <a:p>
            <a:pPr/>
            <a:r>
              <a:t>Výsledkem nejsou jen zašifrovaná data, ale i výpadek a ztráta důvěry</a:t>
            </a:r>
            <a:br/>
            <a:br/>
            <a:r>
              <a:t>(Chainalysis uvádí, že DeadBolt v roce 2022 vybral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více než 2,3 milionu USD</a:t>
            </a:r>
            <a:r>
              <a:t> od odhadovaných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4 923 obětí</a:t>
            </a:r>
            <a:r>
              <a:t>, s průměrnou platbou kolem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476 USD</a:t>
            </a:r>
            <a:r>
              <a:t>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>
            <a:alphaModFix amt="45051"/>
            <a:extLst/>
          </a:blip>
          <a:stretch>
            <a:fillRect/>
          </a:stretch>
        </p:blipFill>
        <p:spPr>
          <a:xfrm>
            <a:off x="0" y="-1354889"/>
            <a:ext cx="24384002" cy="1642577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Jak se to dělá správn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47472">
              <a:lnSpc>
                <a:spcPct val="100000"/>
              </a:lnSpc>
              <a:defRPr spc="0" sz="7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Jak má vypadat správně zabezpečené linuxové prostředí</a:t>
            </a:r>
          </a:p>
        </p:txBody>
      </p:sp>
      <p:sp>
        <p:nvSpPr>
          <p:cNvPr id="204" name="Ne silou. Disciplínou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Ne složitější. Lépe řízené.</a:t>
            </a:r>
          </a:p>
        </p:txBody>
      </p:sp>
      <p:sp>
        <p:nvSpPr>
          <p:cNvPr id="205" name="Menší perimeter: venku jen to, co má skutečný důvod být venku.…"/>
          <p:cNvSpPr txBox="1"/>
          <p:nvPr>
            <p:ph type="body" idx="21"/>
          </p:nvPr>
        </p:nvSpPr>
        <p:spPr>
          <a:xfrm>
            <a:off x="1206500" y="4185556"/>
            <a:ext cx="21971001" cy="82560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16965" indent="-416965" defTabSz="2223764">
              <a:spcBef>
                <a:spcPts val="4200"/>
              </a:spcBef>
              <a:defRPr sz="5225"/>
            </a:pPr>
            <a:r>
              <a:t>Jen to, co musí být dostupné, má být skutečně dostupné.</a:t>
            </a:r>
          </a:p>
          <a:p>
            <a:pPr marL="416965" indent="-416965" defTabSz="2223764">
              <a:spcBef>
                <a:spcPts val="4200"/>
              </a:spcBef>
              <a:defRPr sz="5225"/>
            </a:pPr>
            <a:r>
              <a:t>To, co spolu nemusí komunikovat, nemá sdílet stejný prostor.</a:t>
            </a:r>
            <a:br/>
          </a:p>
          <a:p>
            <a:pPr marL="434340" indent="-301625" defTabSz="434340">
              <a:spcBef>
                <a:spcPts val="1100"/>
              </a:spcBef>
              <a:buFont typeface="Times Roman"/>
              <a:defRPr sz="5225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Aktualizace, kontrola a dohled musí být pravidelný režim, ne jednorázová akce.</a:t>
            </a:r>
          </a:p>
          <a:p>
            <a:pPr marL="0" indent="0" defTabSz="434340">
              <a:spcBef>
                <a:spcPts val="1400"/>
              </a:spcBef>
              <a:buSzTx/>
              <a:buNone/>
              <a:defRPr b="1" sz="5225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416965">
              <a:spcBef>
                <a:spcPts val="1000"/>
              </a:spcBef>
              <a:buSzTx/>
              <a:buNone/>
              <a:defRPr sz="5225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434340">
              <a:spcBef>
                <a:spcPts val="0"/>
              </a:spcBef>
              <a:buSzTx/>
              <a:buNone/>
              <a:defRPr sz="5225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Bezpečný Linux není o jedné technologii.</a:t>
            </a:r>
          </a:p>
          <a:p>
            <a:pPr marL="0" indent="0" defTabSz="434340">
              <a:spcBef>
                <a:spcPts val="0"/>
              </a:spcBef>
              <a:buSzTx/>
              <a:buNone/>
              <a:defRPr sz="5225">
                <a:latin typeface="Times Roman"/>
                <a:ea typeface="Times Roman"/>
                <a:cs typeface="Times Roman"/>
                <a:sym typeface="Times Roman"/>
              </a:defRPr>
            </a:pPr>
            <a:r>
              <a:t>Je o správně nastaveném provozu.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elftest.mp4" descr="selftes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587274" y="-581459"/>
            <a:ext cx="9967883" cy="1477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oslední otázka je ta nejdůležitějš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Poslední otázka je ta nejdůležitější</a:t>
            </a:r>
          </a:p>
        </p:txBody>
      </p:sp>
      <p:sp>
        <p:nvSpPr>
          <p:cNvPr id="209" name="Bezpečnost nezačíná odpovědí. Začíná poctivou otázkou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Bezpečnost nezačíná odpovědí. Začíná poctivou otázkou.</a:t>
            </a:r>
          </a:p>
        </p:txBody>
      </p:sp>
      <p:sp>
        <p:nvSpPr>
          <p:cNvPr id="210" name="Co všechno dnes považujete za „jen zařízení“?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5500"/>
            </a:pPr>
            <a:r>
              <a:t>Co všechno dnes považujete za „jen zařízení“?</a:t>
            </a:r>
          </a:p>
          <a:p>
            <a:pPr>
              <a:defRPr sz="5500"/>
            </a:pPr>
            <a:r>
              <a:t>Co z toho je skutečně pod kontrolou?</a:t>
            </a:r>
          </a:p>
          <a:p>
            <a:pPr>
              <a:defRPr sz="5500"/>
            </a:pPr>
            <a:r>
              <a:t>A co z toho by vás zítra mohlo nemile překvapit?</a:t>
            </a:r>
            <a:br/>
            <a:br/>
            <a:r>
              <a:t>Největší riziko často není v tom, co víte.</a:t>
            </a:r>
            <a:br/>
            <a:br/>
            <a:r>
              <a:t>Ale v tom, co už dávno nevidíte.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movie.png" descr="pasted-movie.png"/>
          <p:cNvPicPr>
            <a:picLocks noChangeAspect="1"/>
          </p:cNvPicPr>
          <p:nvPr/>
        </p:nvPicPr>
        <p:blipFill>
          <a:blip r:embed="rId2">
            <a:alphaModFix amt="33934"/>
            <a:extLst/>
          </a:blip>
          <a:stretch>
            <a:fillRect/>
          </a:stretch>
        </p:blipFill>
        <p:spPr>
          <a:xfrm>
            <a:off x="-104176" y="-1334128"/>
            <a:ext cx="24592352" cy="1638425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První krok: ověřit skutečný sta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První krok: ověřit skutečný stav</a:t>
            </a:r>
          </a:p>
        </p:txBody>
      </p:sp>
      <p:sp>
        <p:nvSpPr>
          <p:cNvPr id="214" name="Ne domněnky. Reálný stav prostředí."/>
          <p:cNvSpPr txBox="1"/>
          <p:nvPr>
            <p:ph type="body" sz="quarter" idx="1"/>
          </p:nvPr>
        </p:nvSpPr>
        <p:spPr>
          <a:xfrm>
            <a:off x="1206500" y="2324100"/>
            <a:ext cx="21971000" cy="2325508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Ne domněnky. Reálný stav prostředí.</a:t>
            </a:r>
          </a:p>
        </p:txBody>
      </p:sp>
      <p:sp>
        <p:nvSpPr>
          <p:cNvPr id="215" name="Body Level One…"/>
          <p:cNvSpPr txBox="1"/>
          <p:nvPr>
            <p:ph type="body" idx="21"/>
          </p:nvPr>
        </p:nvSpPr>
        <p:spPr>
          <a:xfrm>
            <a:off x="1206500" y="4260641"/>
            <a:ext cx="21971000" cy="82560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56615" indent="-356615" defTabSz="1901903">
              <a:spcBef>
                <a:spcPts val="3600"/>
              </a:spcBef>
              <a:defRPr sz="4290"/>
            </a:pPr>
            <a:r>
              <a:t>Zmapovat, co je dnes skutečně součástí prostředí — včetně zařízení, na která se často zapomíná</a:t>
            </a:r>
          </a:p>
          <a:p>
            <a:pPr marL="356615" indent="-356615" defTabSz="1901903">
              <a:spcBef>
                <a:spcPts val="3600"/>
              </a:spcBef>
              <a:defRPr sz="4290"/>
            </a:pPr>
            <a:r>
              <a:t>Ověřit, zda je infrastruktura správně oddělená, přiměřeně otevřená a dlouhodobě udržitelná</a:t>
            </a:r>
          </a:p>
          <a:p>
            <a:pPr marL="356615" indent="-356615" defTabSz="1901903">
              <a:spcBef>
                <a:spcPts val="3600"/>
              </a:spcBef>
              <a:defRPr sz="4290"/>
            </a:pPr>
            <a:r>
              <a:t>Nastavit rozumný plán: co kontrolovat, co aktualizovat a kde má smysl pravidelná podpora</a:t>
            </a:r>
          </a:p>
          <a:p>
            <a:pPr marL="0" indent="0" defTabSz="356615">
              <a:spcBef>
                <a:spcPts val="900"/>
              </a:spcBef>
              <a:buSzTx/>
              <a:buNone/>
              <a:defRPr sz="4290">
                <a:latin typeface="Times Roman"/>
                <a:ea typeface="Times Roman"/>
                <a:cs typeface="Times Roman"/>
                <a:sym typeface="Times Roman"/>
              </a:defRPr>
            </a:pPr>
            <a:br/>
            <a:r>
              <a:t>Jde o jednoduchý začátek, který dá jistotu,</a:t>
            </a:r>
          </a:p>
          <a:p>
            <a:pPr marL="0" indent="0" defTabSz="356615">
              <a:spcBef>
                <a:spcPts val="0"/>
              </a:spcBef>
              <a:buSzTx/>
              <a:buNone/>
              <a:defRPr sz="429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že vaše linuxové prostředí není bezpečné jen pocitem.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0000"/>
      </a:lt1>
      <a:dk2>
        <a:srgbClr val="A7A7A7"/>
      </a:dk2>
      <a:lt2>
        <a:srgbClr val="535353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